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CE"/>
    <a:srgbClr val="808080"/>
    <a:srgbClr val="007DB8"/>
    <a:srgbClr val="444444"/>
    <a:srgbClr val="33CC33"/>
    <a:srgbClr val="3D6AE6"/>
    <a:srgbClr val="FFFFFF"/>
    <a:srgbClr val="0085C3"/>
    <a:srgbClr val="008A3E"/>
    <a:srgbClr val="005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853" autoAdjust="0"/>
    <p:restoredTop sz="86454" autoAdjust="0"/>
  </p:normalViewPr>
  <p:slideViewPr>
    <p:cSldViewPr snapToGrid="0">
      <p:cViewPr varScale="1">
        <p:scale>
          <a:sx n="73" d="100"/>
          <a:sy n="73" d="100"/>
        </p:scale>
        <p:origin x="1116" y="48"/>
      </p:cViewPr>
      <p:guideLst>
        <p:guide pos="5592"/>
        <p:guide pos="2376"/>
        <p:guide orient="horz" pos="1812"/>
        <p:guide pos="192"/>
      </p:guideLst>
    </p:cSldViewPr>
  </p:slideViewPr>
  <p:outlineViewPr>
    <p:cViewPr>
      <p:scale>
        <a:sx n="33" d="100"/>
        <a:sy n="33" d="100"/>
      </p:scale>
      <p:origin x="0" y="-1376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508" y="48"/>
      </p:cViewPr>
      <p:guideLst>
        <p:guide orient="horz" pos="2964"/>
        <p:guide pos="2208"/>
        <p:guide orient="horz" pos="2940"/>
        <p:guide pos="2212"/>
      </p:guideLst>
    </p:cSldViewPr>
  </p:notesViewPr>
  <p:gridSpacing cx="76200" cy="76200"/>
</p:viewPr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arps2\Documents\EMC\Projects\Multi-Tenancy\QoS\QoS%20Illustration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arps2\Documents\EMC\Projects\Multi-Tenancy\QoS\QoS%20Illustrations.xlsx" TargetMode="External"/></Relationships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2"/>
                </a:solidFill>
              </a:rPr>
              <a:t>No QoS - Resource</a:t>
            </a:r>
            <a:r>
              <a:rPr lang="en-US" baseline="0" dirty="0">
                <a:solidFill>
                  <a:schemeClr val="bg2"/>
                </a:solidFill>
              </a:rPr>
              <a:t> Contention </a:t>
            </a:r>
            <a:endParaRPr lang="en-US" dirty="0">
              <a:solidFill>
                <a:schemeClr val="bg2"/>
              </a:solidFill>
            </a:endParaRPr>
          </a:p>
        </c:rich>
      </c:tx>
      <c:layout>
        <c:manualLayout>
          <c:xMode val="edge"/>
          <c:yMode val="edge"/>
          <c:x val="5.7325146231022098E-2"/>
          <c:y val="1.922761897581290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Mission Critical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Sheet1!$B$1:$D$1</c:f>
              <c:numCache>
                <c:formatCode>General</c:formatCode>
                <c:ptCount val="3"/>
                <c:pt idx="0">
                  <c:v>75</c:v>
                </c:pt>
                <c:pt idx="1">
                  <c:v>64</c:v>
                </c:pt>
                <c:pt idx="2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96-4176-A775-8C0F6ED1524B}"/>
            </c:ext>
          </c:extLst>
        </c:ser>
        <c:ser>
          <c:idx val="1"/>
          <c:order val="1"/>
          <c:tx>
            <c:strRef>
              <c:f>Sheet1!$A$2</c:f>
              <c:strCache>
                <c:ptCount val="1"/>
                <c:pt idx="0">
                  <c:v>Business Intelligence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Sheet1!$B$2:$D$2</c:f>
              <c:numCache>
                <c:formatCode>General</c:formatCode>
                <c:ptCount val="3"/>
                <c:pt idx="0">
                  <c:v>85</c:v>
                </c:pt>
                <c:pt idx="1">
                  <c:v>90</c:v>
                </c:pt>
                <c:pt idx="2">
                  <c:v>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496-4176-A775-8C0F6ED1524B}"/>
            </c:ext>
          </c:extLst>
        </c:ser>
        <c:ser>
          <c:idx val="2"/>
          <c:order val="2"/>
          <c:tx>
            <c:strRef>
              <c:f>Sheet1!$A$3</c:f>
              <c:strCache>
                <c:ptCount val="1"/>
                <c:pt idx="0">
                  <c:v>Test/Dev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Sheet1!$B$3:$D$3</c:f>
              <c:numCache>
                <c:formatCode>General</c:formatCode>
                <c:ptCount val="3"/>
                <c:pt idx="0">
                  <c:v>95</c:v>
                </c:pt>
                <c:pt idx="1">
                  <c:v>99</c:v>
                </c:pt>
                <c:pt idx="2">
                  <c:v>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496-4176-A775-8C0F6ED1524B}"/>
            </c:ext>
          </c:extLst>
        </c:ser>
        <c:ser>
          <c:idx val="3"/>
          <c:order val="3"/>
          <c:tx>
            <c:strRef>
              <c:f>Sheet1!$A$4</c:f>
              <c:strCache>
                <c:ptCount val="1"/>
                <c:pt idx="0">
                  <c:v>Archive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Sheet1!$B$4:$D$4</c:f>
              <c:numCache>
                <c:formatCode>General</c:formatCode>
                <c:ptCount val="3"/>
                <c:pt idx="0">
                  <c:v>99</c:v>
                </c:pt>
                <c:pt idx="1">
                  <c:v>90</c:v>
                </c:pt>
                <c:pt idx="2">
                  <c:v>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496-4176-A775-8C0F6ED152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4303528"/>
        <c:axId val="374305096"/>
      </c:lineChart>
      <c:catAx>
        <c:axId val="374303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4305096"/>
        <c:crosses val="autoZero"/>
        <c:auto val="1"/>
        <c:lblAlgn val="ctr"/>
        <c:lblOffset val="100"/>
        <c:noMultiLvlLbl val="0"/>
      </c:catAx>
      <c:valAx>
        <c:axId val="374305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4303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6811442259493498E-2"/>
          <c:y val="0.78148885963868397"/>
          <c:w val="0.78985936966985504"/>
          <c:h val="0.191592473795177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2"/>
                </a:solidFill>
              </a:rPr>
              <a:t>QoS – No Resource</a:t>
            </a:r>
            <a:r>
              <a:rPr lang="en-US" baseline="0" dirty="0">
                <a:solidFill>
                  <a:schemeClr val="bg2"/>
                </a:solidFill>
              </a:rPr>
              <a:t> Contention</a:t>
            </a:r>
            <a:endParaRPr lang="en-US" dirty="0">
              <a:solidFill>
                <a:schemeClr val="bg2"/>
              </a:solidFill>
            </a:endParaRPr>
          </a:p>
        </c:rich>
      </c:tx>
      <c:layout>
        <c:manualLayout>
          <c:xMode val="edge"/>
          <c:yMode val="edge"/>
          <c:x val="3.1035154696572E-2"/>
          <c:y val="2.380952380952380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Mission Critical=100K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Sheet1!$G$1:$J$1</c:f>
              <c:numCache>
                <c:formatCode>General</c:formatCode>
                <c:ptCount val="4"/>
                <c:pt idx="0">
                  <c:v>99</c:v>
                </c:pt>
                <c:pt idx="1">
                  <c:v>100</c:v>
                </c:pt>
                <c:pt idx="2">
                  <c:v>98</c:v>
                </c:pt>
                <c:pt idx="3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8A-4716-B34A-C710315C449B}"/>
            </c:ext>
          </c:extLst>
        </c:ser>
        <c:ser>
          <c:idx val="1"/>
          <c:order val="1"/>
          <c:tx>
            <c:strRef>
              <c:f>Sheet1!$F$2</c:f>
              <c:strCache>
                <c:ptCount val="1"/>
                <c:pt idx="0">
                  <c:v>Business Intelligence=50K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Sheet1!$G$2:$J$2</c:f>
              <c:numCache>
                <c:formatCode>General</c:formatCode>
                <c:ptCount val="4"/>
                <c:pt idx="0">
                  <c:v>45</c:v>
                </c:pt>
                <c:pt idx="1">
                  <c:v>50</c:v>
                </c:pt>
                <c:pt idx="2">
                  <c:v>49</c:v>
                </c:pt>
                <c:pt idx="3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8A-4716-B34A-C710315C449B}"/>
            </c:ext>
          </c:extLst>
        </c:ser>
        <c:ser>
          <c:idx val="2"/>
          <c:order val="2"/>
          <c:tx>
            <c:strRef>
              <c:f>Sheet1!$F$3</c:f>
              <c:strCache>
                <c:ptCount val="1"/>
                <c:pt idx="0">
                  <c:v>Test/Dev=25K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Sheet1!$G$3:$J$3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E8A-4716-B34A-C710315C449B}"/>
            </c:ext>
          </c:extLst>
        </c:ser>
        <c:ser>
          <c:idx val="3"/>
          <c:order val="3"/>
          <c:tx>
            <c:strRef>
              <c:f>Sheet1!$F$4</c:f>
              <c:strCache>
                <c:ptCount val="1"/>
                <c:pt idx="0">
                  <c:v>Archive=10K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Sheet1!$G$4:$J$4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E8A-4716-B34A-C710315C44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4305488"/>
        <c:axId val="374305880"/>
      </c:lineChart>
      <c:catAx>
        <c:axId val="37430548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4305880"/>
        <c:crosses val="autoZero"/>
        <c:auto val="1"/>
        <c:lblAlgn val="ctr"/>
        <c:lblOffset val="100"/>
        <c:noMultiLvlLbl val="0"/>
      </c:catAx>
      <c:valAx>
        <c:axId val="374305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4305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1022934633170896"/>
          <c:w val="0.970582597629842"/>
          <c:h val="0.189770653668290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EEBEE83C66E54EA9BED83B0A9A60DB" ma:contentTypeVersion="1" ma:contentTypeDescription="Create a new document." ma:contentTypeScope="" ma:versionID="51a43b2161297f783d65b37e357c79e9">
  <xsd:schema xmlns:xsd="http://www.w3.org/2001/XMLSchema" xmlns:p="http://schemas.microsoft.com/office/2006/metadata/properties" targetNamespace="http://schemas.microsoft.com/office/2006/metadata/properties" ma:root="true" ma:fieldsID="b9cfef283e0bc2d986a66f9ec0cdc42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73BDD3-AA35-4F19-A12A-C6462BECFBD1}">
  <ds:schemaRefs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3332CB6-AB82-4DD3-8C89-C660A1C394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86FC490B-1F77-48C5-AC70-1DD939DBD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Dell_EMC_PPT_Template</Template>
  <TotalTime>10762</TotalTime>
  <Words>28351</Words>
  <Application>Microsoft Office PowerPoint</Application>
  <PresentationFormat>On-screen Show (16:9)</PresentationFormat>
  <Paragraphs>4152</Paragraphs>
  <Slides>158</Slides>
  <Notes>158</Notes>
  <HiddenSlides>0</HiddenSlides>
  <MMClips>0</MMClips>
  <ScaleCrop>false</ScaleCrop>
  <HeadingPairs>
    <vt:vector size="4" baseType="variant">
      <vt:variant>
        <vt:lpstr>Theme</vt:lpstr>
      </vt:variant>
      <vt:variant>
        <vt:i4>25</vt:i4>
      </vt:variant>
      <vt:variant>
        <vt:lpstr>Slide Titles</vt:lpstr>
      </vt:variant>
      <vt:variant>
        <vt:i4>158</vt:i4>
      </vt:variant>
    </vt:vector>
  </HeadingPairs>
  <TitlesOfParts>
    <vt:vector size="183" baseType="lpstr">
      <vt:lpstr>Dell_EMC_PPT_Template</vt:lpstr>
      <vt:lpstr>2_2015 internal white</vt:lpstr>
      <vt:lpstr>Dell_Template 16x9_final_MuseoEmbedded</vt:lpstr>
      <vt:lpstr>2015 internal white</vt:lpstr>
      <vt:lpstr>2016 EMC Template</vt:lpstr>
      <vt:lpstr>6_2016 EMC Template</vt:lpstr>
      <vt:lpstr>1_2016 EMC Template</vt:lpstr>
      <vt:lpstr>2016 internal white</vt:lpstr>
      <vt:lpstr>Dell EMC external theme</vt:lpstr>
      <vt:lpstr>1_Dell_Template 16x9_final_MuseoEmbedded</vt:lpstr>
      <vt:lpstr>1_Dell_EMC_PPT_Template</vt:lpstr>
      <vt:lpstr>DellEMC template</vt:lpstr>
      <vt:lpstr>3_blank</vt:lpstr>
      <vt:lpstr>1_2016_DellEMC_ppt_template</vt:lpstr>
      <vt:lpstr>3_2016_DellEMC_ppt_template</vt:lpstr>
      <vt:lpstr>Dell EMC Forums template white v3</vt:lpstr>
      <vt:lpstr>2_FRS18_template_v1</vt:lpstr>
      <vt:lpstr>Dell EMC 2019</vt:lpstr>
      <vt:lpstr>1_Dell EMC 2019</vt:lpstr>
      <vt:lpstr>1_Dell EMC 2018 internal</vt:lpstr>
      <vt:lpstr>2_Dell EMC 2019</vt:lpstr>
      <vt:lpstr>Dell EMC 2018 internal</vt:lpstr>
      <vt:lpstr>2_Dell EMC 2018 external</vt:lpstr>
      <vt:lpstr>2_Dell EMC 2018 Internal</vt:lpstr>
      <vt:lpstr>DTW2019-DellTech</vt:lpstr>
      <vt:lpstr>The Dell EMC Unity Family</vt:lpstr>
      <vt:lpstr>For Presenters: New in this updated presentation deck</vt:lpstr>
      <vt:lpstr>PowerPoint Presentation</vt:lpstr>
      <vt:lpstr>How do you begin?</vt:lpstr>
      <vt:lpstr>Modernize: Future-proof infrastructure</vt:lpstr>
      <vt:lpstr>PowerPoint Presentation</vt:lpstr>
      <vt:lpstr>All Flash Array Storage Holds the Promise to… Simultaneously… </vt:lpstr>
      <vt:lpstr>One example: Flash Increases Software License ROI</vt:lpstr>
      <vt:lpstr>Here’s what we’ll cover…</vt:lpstr>
      <vt:lpstr>PowerPoint Presentation</vt:lpstr>
      <vt:lpstr>PowerPoint Presentation</vt:lpstr>
      <vt:lpstr>NEW Dell EMC Unity XT Family</vt:lpstr>
      <vt:lpstr>Powered up Dell EMC Unity family</vt:lpstr>
      <vt:lpstr>PowerPoint Presentation</vt:lpstr>
      <vt:lpstr>New Dell EMC Unity XT 480F/480 – 880F/880 systems </vt:lpstr>
      <vt:lpstr>Dell EMC Unity 480F/480 – 880F/800 Storage Processor</vt:lpstr>
      <vt:lpstr>Dell EMC Unity 480F/480 – 880F/800 Storage Processor</vt:lpstr>
      <vt:lpstr>Dell EMC Unity XT 380F/380</vt:lpstr>
      <vt:lpstr>New 4-Port Mezz Card</vt:lpstr>
      <vt:lpstr>New Dell EMC Unity XT Series IO Modules</vt:lpstr>
      <vt:lpstr>Dell EMC Unity XT Series: Chassis Front View</vt:lpstr>
      <vt:lpstr>Drive Support</vt:lpstr>
      <vt:lpstr>NVMe Ready architecture</vt:lpstr>
      <vt:lpstr>Disk Array Enclosure (DAE) Support</vt:lpstr>
      <vt:lpstr>The 80-Drive 2.5” 3U DAE</vt:lpstr>
      <vt:lpstr>Backend SAS Cabling</vt:lpstr>
      <vt:lpstr>Dell EMC Unity XT Series Serviceability</vt:lpstr>
      <vt:lpstr>There are many reasons to refresh to the modernized Dell EMC Unity XT platforms</vt:lpstr>
      <vt:lpstr>PowerPoint Presentation</vt:lpstr>
      <vt:lpstr>Simple to manage and use</vt:lpstr>
      <vt:lpstr>The Dell EMC Unity OE</vt:lpstr>
      <vt:lpstr>Unified Storage Pool architecture</vt:lpstr>
      <vt:lpstr>VMware Virtual Volumes (VVols)</vt:lpstr>
      <vt:lpstr>VMware VVols architecture</vt:lpstr>
      <vt:lpstr>Dell EMC Unity Unisphere</vt:lpstr>
      <vt:lpstr>Unisphere initial configuration Wizard</vt:lpstr>
      <vt:lpstr>Unisphere Dashboard</vt:lpstr>
      <vt:lpstr>System – System View</vt:lpstr>
      <vt:lpstr>System - Performance</vt:lpstr>
      <vt:lpstr>Unified Storage Pools</vt:lpstr>
      <vt:lpstr>Dell EMC Unity Family AFAs: Dynamic Pools </vt:lpstr>
      <vt:lpstr>Dell EMC Unity Family AFAs: Dynamic Pools</vt:lpstr>
      <vt:lpstr>Dell EMC Unity AFAs: Dynamic Pools</vt:lpstr>
      <vt:lpstr>The Dell EMC Unity OE: Architected for All-Flash</vt:lpstr>
      <vt:lpstr>PowerPoint Presentation</vt:lpstr>
      <vt:lpstr>PowerPoint Presentation</vt:lpstr>
      <vt:lpstr>Dell EMC Unity Hybrid: Traditional Storage Pool Details</vt:lpstr>
      <vt:lpstr>Dell EMC Unity Hybrid: Traditional Storage Pool Details</vt:lpstr>
      <vt:lpstr>Dell Unity Hybrid: Traditional Storage Pool Details</vt:lpstr>
      <vt:lpstr>PowerPoint Presentation</vt:lpstr>
      <vt:lpstr>PowerPoint Presentation</vt:lpstr>
      <vt:lpstr>Unisphere – Support</vt:lpstr>
      <vt:lpstr>Unisphere – Data Protection</vt:lpstr>
      <vt:lpstr>Dell EMC CloudIQ</vt:lpstr>
      <vt:lpstr>PowerPoint Presentation</vt:lpstr>
      <vt:lpstr>Dell EMC CloudIQ workflow</vt:lpstr>
      <vt:lpstr>Universal API</vt:lpstr>
      <vt:lpstr>Dell EMC UnityVSA </vt:lpstr>
      <vt:lpstr>Virtual &amp; Server specifications Per Node (aka Storage Processor)</vt:lpstr>
      <vt:lpstr>Dell EMC UnityVSA &amp; Dell EMC Unity features comparison</vt:lpstr>
      <vt:lpstr>Dell EMC UnityVSA monitoring &amp; management</vt:lpstr>
      <vt:lpstr>VMware vSAN Certified for File Services</vt:lpstr>
      <vt:lpstr>Dell EMC UnityVSA Cloud Edition</vt:lpstr>
      <vt:lpstr>Unity Storage for VMware Cloud Foundation (VCF)</vt:lpstr>
      <vt:lpstr>PowerPoint Presentation</vt:lpstr>
      <vt:lpstr>Policy-based Cloud Tiering using CTA</vt:lpstr>
      <vt:lpstr>PowerPoint Presentation</vt:lpstr>
      <vt:lpstr>Dell EMC Unity NAS Servers</vt:lpstr>
      <vt:lpstr>Dell EMC Unity NAS Servers</vt:lpstr>
      <vt:lpstr>PowerPoint Presentation</vt:lpstr>
      <vt:lpstr>Dell EMC Unity NAS Server</vt:lpstr>
      <vt:lpstr>Dell EMC Unity File System</vt:lpstr>
      <vt:lpstr>Scalable Enterprise File System</vt:lpstr>
      <vt:lpstr>File System space efficiency</vt:lpstr>
      <vt:lpstr>Space reclaim: Manual </vt:lpstr>
      <vt:lpstr>Space reclaim: Auto </vt:lpstr>
      <vt:lpstr>Dell EMC Unity Data Services</vt:lpstr>
      <vt:lpstr>Dell EMC Unity Data Services</vt:lpstr>
      <vt:lpstr>File based application integration</vt:lpstr>
      <vt:lpstr>Windows protocol options &amp; supported features</vt:lpstr>
      <vt:lpstr>NFS &amp; FTP/SFTP protocol options</vt:lpstr>
      <vt:lpstr>PowerPoint Presentation</vt:lpstr>
      <vt:lpstr>fast Cache</vt:lpstr>
      <vt:lpstr>FAST Cache</vt:lpstr>
      <vt:lpstr>FAST Cache is very smart   </vt:lpstr>
      <vt:lpstr>fast vp Policies</vt:lpstr>
      <vt:lpstr>FAST VP relocation: How it works</vt:lpstr>
      <vt:lpstr>Best Practices considerations</vt:lpstr>
      <vt:lpstr>Data at Rest Encryption</vt:lpstr>
      <vt:lpstr>Dell EMC Unity also supports external key mgmt.</vt:lpstr>
      <vt:lpstr>Unity XT Series: Security &amp; Compliance</vt:lpstr>
      <vt:lpstr>Unity Series: Security &amp; Compliance</vt:lpstr>
      <vt:lpstr>File-level Retention (FLR)</vt:lpstr>
      <vt:lpstr>PowerPoint Presentation</vt:lpstr>
      <vt:lpstr>PowerPoint Presentation</vt:lpstr>
      <vt:lpstr>PowerPoint Presentation</vt:lpstr>
      <vt:lpstr>Data Reduction</vt:lpstr>
      <vt:lpstr>Introducing “Advanced Deduplication”</vt:lpstr>
      <vt:lpstr>Dell EMC Unity: Write Path Logic</vt:lpstr>
      <vt:lpstr>Data Reduction</vt:lpstr>
      <vt:lpstr>Dell EMC Unity Data Reduction</vt:lpstr>
      <vt:lpstr>PowerPoint Presentation</vt:lpstr>
      <vt:lpstr>Dell EMC Unity Compression</vt:lpstr>
      <vt:lpstr>Dell EMC Unity Compression</vt:lpstr>
      <vt:lpstr>Dell EMC Unity family Data Reduction advances</vt:lpstr>
      <vt:lpstr>Dell EMC Unity Data Reduction Interoperability </vt:lpstr>
      <vt:lpstr>Quality of Service (QoS)</vt:lpstr>
      <vt:lpstr>QoS – Rate limiting</vt:lpstr>
      <vt:lpstr>QoS Illustration</vt:lpstr>
      <vt:lpstr>PowerPoint Presentation</vt:lpstr>
      <vt:lpstr>Dell EMC Unity Data Protection</vt:lpstr>
      <vt:lpstr>Local Protection: Unified Snapshots</vt:lpstr>
      <vt:lpstr>Unified Snapshots</vt:lpstr>
      <vt:lpstr>Unified Snapshots</vt:lpstr>
      <vt:lpstr>Unified Snapshots</vt:lpstr>
      <vt:lpstr>Snapshot Shipping </vt:lpstr>
      <vt:lpstr>Thin Clones </vt:lpstr>
      <vt:lpstr>Automated iCDM with Dell EMC Unity &amp; AppSync</vt:lpstr>
      <vt:lpstr>Native Asynchronous Replication (File &amp; Block)</vt:lpstr>
      <vt:lpstr>Advanced Asynchronous File Replication topologies</vt:lpstr>
      <vt:lpstr>Asynchronous Replication</vt:lpstr>
      <vt:lpstr>Native Synchronous Block &amp; File Replication </vt:lpstr>
      <vt:lpstr>Dell EMC Unity: Native Synchronous Replication</vt:lpstr>
      <vt:lpstr>MetroSync</vt:lpstr>
      <vt:lpstr>MetroSync Snapshot Replication</vt:lpstr>
      <vt:lpstr>MetroSync Snapshot Schedule Replication </vt:lpstr>
      <vt:lpstr>MetroSync Async Replication to a 3rd Site</vt:lpstr>
      <vt:lpstr>MetroSync Cabinet Level Failover</vt:lpstr>
      <vt:lpstr>MetroSync Manager</vt:lpstr>
      <vt:lpstr>Best Practices considerations</vt:lpstr>
      <vt:lpstr>PowerPoint Presentation</vt:lpstr>
      <vt:lpstr>PowerPoint Presentation</vt:lpstr>
      <vt:lpstr>Integrated Block migration from 3rd party arrays</vt:lpstr>
      <vt:lpstr>PowerPoint Presentation</vt:lpstr>
      <vt:lpstr>Optimize for Storage</vt:lpstr>
      <vt:lpstr>Dell EMC Unity Family Support Options</vt:lpstr>
      <vt:lpstr>PowerPoint Presentation</vt:lpstr>
      <vt:lpstr>The Dell EMC Unity XT Family</vt:lpstr>
      <vt:lpstr>Dell EMC Unity XT </vt:lpstr>
      <vt:lpstr>PowerPoint Presentation</vt:lpstr>
      <vt:lpstr>Dell EMC Unity Processor Enclosure (DPE)</vt:lpstr>
      <vt:lpstr>Dell EMC Unity All Flash 350F – 650F DPE components</vt:lpstr>
      <vt:lpstr>Dell EMC Unity Hybrid DPE components</vt:lpstr>
      <vt:lpstr>DPE cabling</vt:lpstr>
      <vt:lpstr>Removing a Storage Processor</vt:lpstr>
      <vt:lpstr>Removing a Storage Processor</vt:lpstr>
      <vt:lpstr>(Re)Installing a Storage Processor</vt:lpstr>
      <vt:lpstr>Storage Processor Enclosure (SPE) </vt:lpstr>
      <vt:lpstr>Dell EMC Unity: Investment Protection</vt:lpstr>
      <vt:lpstr>Online Data-in-Place Upgrades: Overview</vt:lpstr>
      <vt:lpstr>DIP: Upgrade Paths</vt:lpstr>
      <vt:lpstr>DIP: Upgrade Paths</vt:lpstr>
      <vt:lpstr>Drive Array Enclosures (DAE) (DAEs)</vt:lpstr>
      <vt:lpstr>Drive support</vt:lpstr>
      <vt:lpstr>Optional I/O modules</vt:lpstr>
      <vt:lpstr>Port utilization</vt:lpstr>
      <vt:lpstr>PowerPoint Presentation</vt:lpstr>
      <vt:lpstr>PowerPoint Presentation</vt:lpstr>
    </vt:vector>
  </TitlesOfParts>
  <Company>EMC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MODERNIZE AND SIMPLIFY WITH UNITY</dc:title>
  <dc:creator>MarkG</dc:creator>
  <cp:keywords>Internal Use</cp:keywords>
  <cp:lastModifiedBy>Mill, Taylor</cp:lastModifiedBy>
  <cp:revision>740</cp:revision>
  <cp:lastPrinted>2019-04-18T18:27:08Z</cp:lastPrinted>
  <dcterms:created xsi:type="dcterms:W3CDTF">2016-07-15T13:11:45Z</dcterms:created>
  <dcterms:modified xsi:type="dcterms:W3CDTF">2019-04-30T13:53:15Z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0x010100EAEEBEE83C66E54EA9BED83B0A9A60DB</vt:lpwstr>
  </property>
  <property fmtid="{D5CDD505-2E9C-101B-9397-08002B2CF9AE}" pid="3" name="TitusGUID">
    <vt:lpwstr>6b83fb70-f992-42a3-bd65-798715d6638b</vt:lpwstr>
  </property>
  <property fmtid="{D5CDD505-2E9C-101B-9397-08002B2CF9AE}" pid="4" name="DellClassification">
    <vt:lpwstr>Internal Use</vt:lpwstr>
  </property>
  <property fmtid="{D5CDD505-2E9C-101B-9397-08002B2CF9AE}" pid="5" name="DellSubLabels">
    <vt:lpwstr/>
  </property>
  <property fmtid="{D5CDD505-2E9C-101B-9397-08002B2CF9AE}" pid="6" name="DellVisual Markings (PPT)">
    <vt:lpwstr>Classification Footer</vt:lpwstr>
  </property>
  <property fmtid="{D5CDD505-2E9C-101B-9397-08002B2CF9AE}" pid="7" name="titusconfig">
    <vt:lpwstr>1.3BrandsTest</vt:lpwstr>
  </property>
</Properties>
</file>